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Latn-CS" smtClean="0"/>
              <a:t>Kliknite i uredite stil podnaslova mastera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cxnSp>
        <p:nvCxnSpPr>
          <p:cNvPr id="8" name="Prava linija spajanj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Čuvar mesta za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16" name="Čuvar mesta za broj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7" name="Čuvar mesta za podnožj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Cyrl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esta za sadržaj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4" name="Čuvar mesta za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15" name="Čuvar mesta za broj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6" name="Čuvar mesta za podnožj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cxnSp>
        <p:nvCxnSpPr>
          <p:cNvPr id="7" name="Prava linija spajanj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1" name="Čuvar mesta za sadržaj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3" name="Čuvar mesta za sadržaj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32" name="Čuvar mesta za sadržaj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34" name="Čuvar mesta za sadržaj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2" name="Čuvar mesta za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cxnSp>
        <p:nvCxnSpPr>
          <p:cNvPr id="10" name="Prava linija spajanj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Čuvar mesta za sadržaj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r-Latn-CS" smtClean="0"/>
              <a:t>Kliknite na ikonu i dodajte sliku</a:t>
            </a:r>
            <a:endParaRPr kumimoji="0" lang="en-U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Cyrl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esta za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r-Latn-CS" smtClean="0"/>
              <a:t>Kliknite i uredite tekst</a:t>
            </a:r>
          </a:p>
          <a:p>
            <a:pPr lvl="1" eaLnBrk="1" latinLnBrk="0" hangingPunct="1"/>
            <a:r>
              <a:rPr kumimoji="0" lang="sr-Latn-CS" smtClean="0"/>
              <a:t>Drugi nivo</a:t>
            </a:r>
          </a:p>
          <a:p>
            <a:pPr lvl="2" eaLnBrk="1" latinLnBrk="0" hangingPunct="1"/>
            <a:r>
              <a:rPr kumimoji="0" lang="sr-Latn-CS" smtClean="0"/>
              <a:t>Treći nivo</a:t>
            </a:r>
          </a:p>
          <a:p>
            <a:pPr lvl="3" eaLnBrk="1" latinLnBrk="0" hangingPunct="1"/>
            <a:r>
              <a:rPr kumimoji="0" lang="sr-Latn-CS" smtClean="0"/>
              <a:t>Četvrti nivo</a:t>
            </a:r>
          </a:p>
          <a:p>
            <a:pPr lvl="4" eaLnBrk="1" latinLnBrk="0" hangingPunct="1"/>
            <a:r>
              <a:rPr kumimoji="0" lang="sr-Latn-CS" smtClean="0"/>
              <a:t>Peti nivo</a:t>
            </a:r>
            <a:endParaRPr kumimoji="0" lang="en-US"/>
          </a:p>
        </p:txBody>
      </p:sp>
      <p:sp>
        <p:nvSpPr>
          <p:cNvPr id="24" name="Čuvar mesta za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7A46EE-F356-41D7-85D9-B2DFC31B8074}" type="datetimeFigureOut">
              <a:rPr lang="sr-Cyrl-RS" smtClean="0"/>
              <a:t>31.05.2020.</a:t>
            </a:fld>
            <a:endParaRPr lang="sr-Cyrl-RS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22" name="Čuvar mesta za broj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2809E19-C8AE-4946-9869-2524E61742B6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5" name="Čuvar mesta za naslov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24672"/>
          </a:xfrm>
        </p:spPr>
        <p:txBody>
          <a:bodyPr>
            <a:normAutofit/>
          </a:bodyPr>
          <a:lstStyle/>
          <a:p>
            <a:r>
              <a:rPr lang="sr-Cyrl-RS" sz="6000" b="1" dirty="0" smtClean="0">
                <a:solidFill>
                  <a:schemeClr val="bg1"/>
                </a:solidFill>
              </a:rPr>
              <a:t>Епска народна песма</a:t>
            </a:r>
            <a:br>
              <a:rPr lang="sr-Cyrl-RS" sz="6000" b="1" dirty="0" smtClean="0">
                <a:solidFill>
                  <a:schemeClr val="bg1"/>
                </a:solidFill>
              </a:rPr>
            </a:br>
            <a:r>
              <a:rPr lang="sr-Cyrl-RS" sz="6000" b="1" i="1" dirty="0" smtClean="0">
                <a:solidFill>
                  <a:schemeClr val="bg1"/>
                </a:solidFill>
              </a:rPr>
              <a:t>Бановић Страхиња</a:t>
            </a:r>
            <a:endParaRPr lang="sr-Cyrl-RS" sz="6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Анализом презентација и резултата анкетних упитника ученици су успели да изврше </a:t>
            </a:r>
            <a:r>
              <a:rPr lang="sr-Cyrl-RS" dirty="0" err="1" smtClean="0">
                <a:solidFill>
                  <a:schemeClr val="bg1"/>
                </a:solidFill>
              </a:rPr>
              <a:t>самопроцену</a:t>
            </a:r>
            <a:r>
              <a:rPr lang="sr-Cyrl-RS" dirty="0" smtClean="0">
                <a:solidFill>
                  <a:schemeClr val="bg1"/>
                </a:solidFill>
              </a:rPr>
              <a:t> својих резултата и мотивисани за даљи рад.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Успешно и свестрано сами су дошли до естетске процене књижевног дела. </a:t>
            </a:r>
            <a:endParaRPr lang="sr-Cyrl-RS" dirty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Уверили су се у културни потенцијал народне књижевности и променили став о томе да је народна књижевност старомодна, незанимљива и непотребна.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Реализација задатака пре предвиђеног </a:t>
            </a:r>
            <a:r>
              <a:rPr lang="sr-Cyrl-RS" dirty="0" err="1" smtClean="0">
                <a:solidFill>
                  <a:schemeClr val="bg1"/>
                </a:solidFill>
              </a:rPr>
              <a:t>рока</a:t>
            </a:r>
            <a:r>
              <a:rPr lang="sr-Cyrl-RS" dirty="0" smtClean="0">
                <a:solidFill>
                  <a:schemeClr val="bg1"/>
                </a:solidFill>
              </a:rPr>
              <a:t> најбољи је показатељ да су ученици овако организовани час „на даљину“ прихватили са задовољством.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Ученицима је омогућено широко и свестрано тумачење дела, те је </a:t>
            </a:r>
            <a:r>
              <a:rPr lang="sr-Cyrl-RS" dirty="0">
                <a:solidFill>
                  <a:schemeClr val="bg1"/>
                </a:solidFill>
              </a:rPr>
              <a:t>х</a:t>
            </a:r>
            <a:r>
              <a:rPr lang="sr-Cyrl-RS" dirty="0" smtClean="0">
                <a:solidFill>
                  <a:schemeClr val="bg1"/>
                </a:solidFill>
              </a:rPr>
              <a:t>оризонт очекивања неопходан у настави књижевности увећан као и интерпретативне способности које ће имати позитиван одраз у даљем раду.</a:t>
            </a:r>
            <a:endParaRPr lang="sr-Cyrl-RS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sr-Cyrl-RS" sz="4000" b="1" dirty="0">
                <a:solidFill>
                  <a:schemeClr val="bg1"/>
                </a:solidFill>
              </a:rPr>
              <a:t>Закључак </a:t>
            </a:r>
            <a:endParaRPr lang="sr-Cyrl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Тип часа – обрада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Облици рада: проблемски, тимски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Наставне методе: аналитичко-интерпретативна, </a:t>
            </a:r>
            <a:r>
              <a:rPr lang="sr-Cyrl-RS" dirty="0" smtClean="0">
                <a:solidFill>
                  <a:schemeClr val="bg1"/>
                </a:solidFill>
              </a:rPr>
              <a:t>истраживачка, дијалошка, демонстрација</a:t>
            </a:r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Платформа за учење: </a:t>
            </a:r>
            <a:r>
              <a:rPr lang="sr-Cyrl-RS" dirty="0" err="1" smtClean="0">
                <a:solidFill>
                  <a:schemeClr val="bg1"/>
                </a:solidFill>
              </a:rPr>
              <a:t>гугл</a:t>
            </a:r>
            <a:r>
              <a:rPr lang="sr-Cyrl-RS" dirty="0" smtClean="0">
                <a:solidFill>
                  <a:schemeClr val="bg1"/>
                </a:solidFill>
              </a:rPr>
              <a:t>  учионица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Средства: рачунар, телефон, уџбеник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Алати: </a:t>
            </a:r>
            <a:r>
              <a:rPr lang="sr-Cyrl-RS" dirty="0" err="1" smtClean="0">
                <a:solidFill>
                  <a:schemeClr val="bg1"/>
                </a:solidFill>
              </a:rPr>
              <a:t>Гугл</a:t>
            </a:r>
            <a:r>
              <a:rPr lang="sr-Cyrl-RS" dirty="0" smtClean="0">
                <a:solidFill>
                  <a:schemeClr val="bg1"/>
                </a:solidFill>
              </a:rPr>
              <a:t> диск, упитник, презентације; </a:t>
            </a:r>
            <a:r>
              <a:rPr lang="sr-Latn-RS" dirty="0" err="1" smtClean="0">
                <a:solidFill>
                  <a:schemeClr val="bg1"/>
                </a:solidFill>
              </a:rPr>
              <a:t>gmail</a:t>
            </a:r>
            <a:r>
              <a:rPr lang="sr-Latn-RS" dirty="0" smtClean="0">
                <a:solidFill>
                  <a:schemeClr val="bg1"/>
                </a:solidFill>
              </a:rPr>
              <a:t>, </a:t>
            </a:r>
            <a:r>
              <a:rPr lang="sr-Latn-RS" dirty="0" err="1" smtClean="0">
                <a:solidFill>
                  <a:schemeClr val="bg1"/>
                </a:solidFill>
              </a:rPr>
              <a:t>viber</a:t>
            </a:r>
            <a:r>
              <a:rPr lang="sr-Latn-RS" dirty="0" smtClean="0">
                <a:solidFill>
                  <a:schemeClr val="bg1"/>
                </a:solidFill>
              </a:rPr>
              <a:t>, </a:t>
            </a:r>
            <a:r>
              <a:rPr lang="sr-Latn-RS" dirty="0" err="1" smtClean="0">
                <a:solidFill>
                  <a:schemeClr val="bg1"/>
                </a:solidFill>
              </a:rPr>
              <a:t>yu</a:t>
            </a:r>
            <a:r>
              <a:rPr lang="sr-Latn-RS" dirty="0" smtClean="0">
                <a:solidFill>
                  <a:schemeClr val="bg1"/>
                </a:solidFill>
              </a:rPr>
              <a:t> tube</a:t>
            </a:r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Време реализације: </a:t>
            </a:r>
            <a:r>
              <a:rPr lang="sr-Cyrl-RS" dirty="0" smtClean="0">
                <a:solidFill>
                  <a:schemeClr val="bg1"/>
                </a:solidFill>
              </a:rPr>
              <a:t>27 - 30.04. 2020.</a:t>
            </a:r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Број одељења: 5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Број ученика: 153</a:t>
            </a:r>
            <a:endParaRPr lang="sr-Cyrl-RS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 fontScale="90000"/>
          </a:bodyPr>
          <a:lstStyle/>
          <a:p>
            <a:r>
              <a:rPr lang="sr-Cyrl-RS" i="1" dirty="0" smtClean="0">
                <a:solidFill>
                  <a:schemeClr val="bg1"/>
                </a:solidFill>
              </a:rPr>
              <a:t>Бановић Страхиња - </a:t>
            </a:r>
            <a:r>
              <a:rPr lang="sr-Cyrl-RS" dirty="0" smtClean="0">
                <a:solidFill>
                  <a:schemeClr val="bg1"/>
                </a:solidFill>
              </a:rPr>
              <a:t/>
            </a:r>
            <a:br>
              <a:rPr lang="sr-Cyrl-RS" dirty="0" smtClean="0">
                <a:solidFill>
                  <a:schemeClr val="bg1"/>
                </a:solidFill>
              </a:rPr>
            </a:br>
            <a:r>
              <a:rPr lang="sr-Cyrl-RS" dirty="0" smtClean="0">
                <a:solidFill>
                  <a:schemeClr val="bg1"/>
                </a:solidFill>
              </a:rPr>
              <a:t>настава на даљину</a:t>
            </a:r>
            <a:br>
              <a:rPr lang="sr-Cyrl-RS" dirty="0" smtClean="0">
                <a:solidFill>
                  <a:schemeClr val="bg1"/>
                </a:solidFill>
              </a:rPr>
            </a:br>
            <a:endParaRPr lang="sr-Cyrl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dirty="0" smtClean="0">
                <a:solidFill>
                  <a:schemeClr val="bg1"/>
                </a:solidFill>
              </a:rPr>
              <a:t>Упутство </a:t>
            </a:r>
            <a:r>
              <a:rPr lang="sr-Cyrl-RS" dirty="0">
                <a:solidFill>
                  <a:schemeClr val="bg1"/>
                </a:solidFill>
              </a:rPr>
              <a:t>за реализацију наставне </a:t>
            </a:r>
            <a:r>
              <a:rPr lang="sr-Cyrl-RS" dirty="0" smtClean="0">
                <a:solidFill>
                  <a:schemeClr val="bg1"/>
                </a:solidFill>
              </a:rPr>
              <a:t>јединице</a:t>
            </a:r>
            <a:endParaRPr lang="sr-Latn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Обрада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епске </a:t>
            </a:r>
            <a:r>
              <a:rPr lang="sr-Cyrl-RS" dirty="0">
                <a:solidFill>
                  <a:schemeClr val="bg1"/>
                </a:solidFill>
              </a:rPr>
              <a:t>народне песме </a:t>
            </a:r>
            <a:r>
              <a:rPr lang="sr-Cyrl-RS" i="1" dirty="0">
                <a:solidFill>
                  <a:schemeClr val="bg1"/>
                </a:solidFill>
              </a:rPr>
              <a:t>Бановић Страхиња</a:t>
            </a:r>
            <a:endParaRPr lang="sr-Cyrl-RS" dirty="0">
              <a:solidFill>
                <a:schemeClr val="bg1"/>
              </a:solidFill>
            </a:endParaRPr>
          </a:p>
          <a:p>
            <a:r>
              <a:rPr lang="sr-Cyrl-RS" dirty="0">
                <a:solidFill>
                  <a:schemeClr val="bg1"/>
                </a:solidFill>
              </a:rPr>
              <a:t>Упознавање ученика са врстом и садржајима задатака, начином рада, алатима, динамиком рада и </a:t>
            </a:r>
            <a:r>
              <a:rPr lang="sr-Cyrl-RS" dirty="0" smtClean="0">
                <a:solidFill>
                  <a:schemeClr val="bg1"/>
                </a:solidFill>
              </a:rPr>
              <a:t>роковима</a:t>
            </a:r>
            <a:endParaRPr lang="sr-Latn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Објашњење о могућностима комуникације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У складу са могућностима ученика избор одговарајуће платформе и алата и корекција планираних</a:t>
            </a:r>
            <a:endParaRPr lang="sr-Cyrl-RS" dirty="0">
              <a:solidFill>
                <a:schemeClr val="bg1"/>
              </a:solidFill>
            </a:endParaRPr>
          </a:p>
          <a:p>
            <a:endParaRPr lang="sr-Cyrl-R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Latn-R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Уводни део</a:t>
            </a:r>
            <a:r>
              <a:rPr lang="sr-Cyrl-RS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Cyrl-R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r-Cyrl-RS" dirty="0" smtClean="0">
                <a:solidFill>
                  <a:schemeClr val="bg1"/>
                </a:solidFill>
              </a:rPr>
              <a:t>Прочитати </a:t>
            </a:r>
            <a:r>
              <a:rPr lang="sr-Cyrl-RS" dirty="0">
                <a:solidFill>
                  <a:schemeClr val="bg1"/>
                </a:solidFill>
              </a:rPr>
              <a:t>текст </a:t>
            </a:r>
            <a:r>
              <a:rPr lang="sr-Cyrl-RS" dirty="0" smtClean="0">
                <a:solidFill>
                  <a:schemeClr val="bg1"/>
                </a:solidFill>
              </a:rPr>
              <a:t>песме.</a:t>
            </a:r>
            <a:endParaRPr lang="sr-Cyrl-RS" dirty="0">
              <a:solidFill>
                <a:schemeClr val="bg1"/>
              </a:solidFill>
            </a:endParaRP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Анкетни упитник 1: Рецепција песме </a:t>
            </a:r>
            <a:r>
              <a:rPr lang="sr-Cyrl-RS" i="1" dirty="0">
                <a:solidFill>
                  <a:schemeClr val="bg1"/>
                </a:solidFill>
              </a:rPr>
              <a:t>Бановић Страхиња</a:t>
            </a:r>
            <a:r>
              <a:rPr lang="sr-Cyrl-RS" dirty="0">
                <a:solidFill>
                  <a:schemeClr val="bg1"/>
                </a:solidFill>
              </a:rPr>
              <a:t> (пре анализе</a:t>
            </a:r>
            <a:r>
              <a:rPr lang="sr-Cyrl-RS" dirty="0" smtClean="0">
                <a:solidFill>
                  <a:schemeClr val="bg1"/>
                </a:solidFill>
              </a:rPr>
              <a:t>).</a:t>
            </a:r>
            <a:endParaRPr lang="sr-Cyrl-RS" dirty="0">
              <a:solidFill>
                <a:schemeClr val="bg1"/>
              </a:solidFill>
            </a:endParaRPr>
          </a:p>
          <a:p>
            <a:pPr lvl="0"/>
            <a:r>
              <a:rPr lang="sr-Cyrl-RS" b="1" dirty="0">
                <a:solidFill>
                  <a:schemeClr val="bg1"/>
                </a:solidFill>
              </a:rPr>
              <a:t>Истраживање 1: </a:t>
            </a:r>
            <a:r>
              <a:rPr lang="sr-Cyrl-RS" dirty="0">
                <a:solidFill>
                  <a:schemeClr val="bg1"/>
                </a:solidFill>
              </a:rPr>
              <a:t>Анализа песме Бановић Страхиња по предложеном упутству и израда </a:t>
            </a:r>
            <a:r>
              <a:rPr lang="sr-Cyrl-RS" dirty="0" smtClean="0">
                <a:solidFill>
                  <a:schemeClr val="bg1"/>
                </a:solidFill>
              </a:rPr>
              <a:t>презентације. </a:t>
            </a:r>
            <a:endParaRPr lang="sr-Cyrl-RS" dirty="0">
              <a:solidFill>
                <a:schemeClr val="bg1"/>
              </a:solidFill>
            </a:endParaRP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Погледати </a:t>
            </a:r>
            <a:r>
              <a:rPr lang="sr-Cyrl-RS" dirty="0" smtClean="0">
                <a:solidFill>
                  <a:schemeClr val="bg1"/>
                </a:solidFill>
              </a:rPr>
              <a:t>филм.</a:t>
            </a:r>
            <a:endParaRPr lang="sr-Cyrl-RS" dirty="0">
              <a:solidFill>
                <a:schemeClr val="bg1"/>
              </a:solidFill>
            </a:endParaRPr>
          </a:p>
          <a:p>
            <a:pPr lvl="0"/>
            <a:r>
              <a:rPr lang="sr-Cyrl-RS" b="1" dirty="0">
                <a:solidFill>
                  <a:schemeClr val="bg1"/>
                </a:solidFill>
              </a:rPr>
              <a:t>Истраживање 2: </a:t>
            </a:r>
            <a:r>
              <a:rPr lang="sr-Cyrl-RS" dirty="0">
                <a:solidFill>
                  <a:schemeClr val="bg1"/>
                </a:solidFill>
              </a:rPr>
              <a:t>Српска народна књижевност – културно-економски </a:t>
            </a:r>
            <a:r>
              <a:rPr lang="sr-Cyrl-RS" dirty="0" smtClean="0">
                <a:solidFill>
                  <a:schemeClr val="bg1"/>
                </a:solidFill>
              </a:rPr>
              <a:t>потенцијал; </a:t>
            </a:r>
            <a:r>
              <a:rPr lang="sr-Cyrl-RS" dirty="0">
                <a:solidFill>
                  <a:schemeClr val="bg1"/>
                </a:solidFill>
              </a:rPr>
              <a:t>Српска народна књижевност на филму, сликарском платну и у осталим уметностима и израда </a:t>
            </a:r>
            <a:r>
              <a:rPr lang="sr-Cyrl-RS" dirty="0" smtClean="0">
                <a:solidFill>
                  <a:schemeClr val="bg1"/>
                </a:solidFill>
              </a:rPr>
              <a:t>презентације.</a:t>
            </a:r>
            <a:endParaRPr lang="sr-Cyrl-RS" dirty="0">
              <a:solidFill>
                <a:schemeClr val="bg1"/>
              </a:solidFill>
            </a:endParaRP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Анкетни упитник 2: Рецепција песме </a:t>
            </a:r>
            <a:r>
              <a:rPr lang="sr-Cyrl-RS" i="1" dirty="0">
                <a:solidFill>
                  <a:schemeClr val="bg1"/>
                </a:solidFill>
              </a:rPr>
              <a:t>Бановић Страхиња </a:t>
            </a:r>
            <a:r>
              <a:rPr lang="sr-Cyrl-RS" dirty="0">
                <a:solidFill>
                  <a:schemeClr val="bg1"/>
                </a:solidFill>
              </a:rPr>
              <a:t>(након анализе) и </a:t>
            </a:r>
            <a:r>
              <a:rPr lang="sr-Cyrl-RS" dirty="0" smtClean="0">
                <a:solidFill>
                  <a:schemeClr val="bg1"/>
                </a:solidFill>
              </a:rPr>
              <a:t>евалуација.</a:t>
            </a:r>
            <a:endParaRPr lang="sr-Cyrl-RS" dirty="0">
              <a:solidFill>
                <a:schemeClr val="bg1"/>
              </a:solidFill>
            </a:endParaRPr>
          </a:p>
          <a:p>
            <a:r>
              <a:rPr lang="sr-Cyrl-RS" b="1" dirty="0">
                <a:solidFill>
                  <a:schemeClr val="bg1"/>
                </a:solidFill>
              </a:rPr>
              <a:t>Дискусија:</a:t>
            </a:r>
            <a:r>
              <a:rPr lang="sr-Cyrl-RS" dirty="0">
                <a:solidFill>
                  <a:schemeClr val="bg1"/>
                </a:solidFill>
              </a:rPr>
              <a:t> ученицима је омогућено да коментаришу и постављају питања на </a:t>
            </a:r>
            <a:r>
              <a:rPr lang="sr-Cyrl-RS" dirty="0" err="1" smtClean="0">
                <a:solidFill>
                  <a:schemeClr val="bg1"/>
                </a:solidFill>
              </a:rPr>
              <a:t>гугл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sr-Cyrl-RS" dirty="0">
                <a:solidFill>
                  <a:schemeClr val="bg1"/>
                </a:solidFill>
              </a:rPr>
              <a:t>учионици током израде </a:t>
            </a:r>
            <a:r>
              <a:rPr lang="sr-Cyrl-RS" dirty="0" smtClean="0">
                <a:solidFill>
                  <a:schemeClr val="bg1"/>
                </a:solidFill>
              </a:rPr>
              <a:t>задатака. Анализа истраживања, увид у вредности и недостатке. Оцена радова.</a:t>
            </a: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31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sr-Cyrl-RS" sz="31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sr-Cyrl-RS" sz="3100" dirty="0" smtClean="0">
                <a:solidFill>
                  <a:schemeClr val="bg1"/>
                </a:solidFill>
                <a:effectLst/>
                <a:latin typeface="+mn-lt"/>
              </a:rPr>
              <a:t>Централни део - </a:t>
            </a:r>
            <a:r>
              <a:rPr lang="sr-Cyrl-RS" sz="3100" b="1" dirty="0" smtClean="0">
                <a:solidFill>
                  <a:schemeClr val="bg1"/>
                </a:solidFill>
                <a:latin typeface="+mn-lt"/>
              </a:rPr>
              <a:t>Активности </a:t>
            </a:r>
            <a:r>
              <a:rPr lang="sr-Cyrl-RS" sz="3100" b="1" dirty="0">
                <a:solidFill>
                  <a:schemeClr val="bg1"/>
                </a:solidFill>
                <a:latin typeface="+mn-lt"/>
              </a:rPr>
              <a:t>ученика и предвиђени ток реализације</a:t>
            </a:r>
            <a:r>
              <a:rPr lang="sr-Cyrl-RS" sz="3200" b="1" dirty="0"/>
              <a:t/>
            </a:r>
            <a:br>
              <a:rPr lang="sr-Cyrl-RS" sz="3200" b="1" dirty="0"/>
            </a:br>
            <a:endParaRPr lang="sr-Cyrl-RS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72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r-Cyrl-RS" dirty="0">
                <a:solidFill>
                  <a:schemeClr val="bg1"/>
                </a:solidFill>
              </a:rPr>
              <a:t>Креирање истраживачких задатака и предлог поделе</a:t>
            </a: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Креирање садржаја анкетних </a:t>
            </a:r>
            <a:r>
              <a:rPr lang="sr-Cyrl-RS" dirty="0" err="1">
                <a:solidFill>
                  <a:schemeClr val="bg1"/>
                </a:solidFill>
              </a:rPr>
              <a:t>гугл</a:t>
            </a: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упитника.</a:t>
            </a:r>
            <a:endParaRPr lang="sr-Cyrl-RS" dirty="0">
              <a:solidFill>
                <a:schemeClr val="bg1"/>
              </a:solidFill>
            </a:endParaRP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Израда </a:t>
            </a:r>
            <a:r>
              <a:rPr lang="sr-Cyrl-RS" dirty="0" smtClean="0">
                <a:solidFill>
                  <a:schemeClr val="bg1"/>
                </a:solidFill>
              </a:rPr>
              <a:t>образаца </a:t>
            </a:r>
            <a:r>
              <a:rPr lang="sr-Cyrl-RS" dirty="0">
                <a:solidFill>
                  <a:schemeClr val="bg1"/>
                </a:solidFill>
              </a:rPr>
              <a:t>за две колективне </a:t>
            </a:r>
            <a:r>
              <a:rPr lang="sr-Cyrl-RS" dirty="0" err="1" smtClean="0">
                <a:solidFill>
                  <a:schemeClr val="bg1"/>
                </a:solidFill>
              </a:rPr>
              <a:t>гугл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презентације.</a:t>
            </a:r>
            <a:endParaRPr lang="sr-Cyrl-RS" dirty="0">
              <a:solidFill>
                <a:schemeClr val="bg1"/>
              </a:solidFill>
            </a:endParaRP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Колективна и појединачна упутства за </a:t>
            </a:r>
            <a:r>
              <a:rPr lang="sr-Cyrl-RS" dirty="0" smtClean="0">
                <a:solidFill>
                  <a:schemeClr val="bg1"/>
                </a:solidFill>
              </a:rPr>
              <a:t>рад.</a:t>
            </a:r>
            <a:endParaRPr lang="sr-Cyrl-RS" dirty="0">
              <a:solidFill>
                <a:schemeClr val="bg1"/>
              </a:solidFill>
            </a:endParaRPr>
          </a:p>
          <a:p>
            <a:pPr lvl="0"/>
            <a:r>
              <a:rPr lang="sr-Cyrl-RS" dirty="0">
                <a:solidFill>
                  <a:schemeClr val="bg1"/>
                </a:solidFill>
              </a:rPr>
              <a:t>Упућивање ученика на могућности коришћења садржаја доступних на </a:t>
            </a:r>
            <a:r>
              <a:rPr lang="sr-Cyrl-RS" dirty="0" smtClean="0">
                <a:solidFill>
                  <a:schemeClr val="bg1"/>
                </a:solidFill>
              </a:rPr>
              <a:t>интернету; сугестије током израде задатака.</a:t>
            </a:r>
            <a:endParaRPr lang="sr-Cyrl-RS" dirty="0">
              <a:solidFill>
                <a:schemeClr val="bg1"/>
              </a:solidFill>
            </a:endParaRP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Отклањање могућих потешкоћа, техничких проблеме током израде </a:t>
            </a:r>
            <a:r>
              <a:rPr lang="sr-Cyrl-RS" dirty="0" smtClean="0">
                <a:solidFill>
                  <a:schemeClr val="bg1"/>
                </a:solidFill>
              </a:rPr>
              <a:t>задатака.</a:t>
            </a:r>
            <a:endParaRPr lang="sr-Cyrl-RS" dirty="0">
              <a:solidFill>
                <a:schemeClr val="bg1"/>
              </a:solidFill>
            </a:endParaRP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Процена ученичких </a:t>
            </a:r>
            <a:r>
              <a:rPr lang="sr-Cyrl-RS" dirty="0" smtClean="0">
                <a:solidFill>
                  <a:schemeClr val="bg1"/>
                </a:solidFill>
              </a:rPr>
              <a:t>радова.</a:t>
            </a:r>
            <a:endParaRPr lang="sr-Cyrl-RS" dirty="0">
              <a:solidFill>
                <a:schemeClr val="bg1"/>
              </a:solidFill>
            </a:endParaRPr>
          </a:p>
          <a:p>
            <a:endParaRPr lang="sr-Cyrl-R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sr-Cyrl-RS" sz="3100" b="1" dirty="0">
                <a:solidFill>
                  <a:schemeClr val="bg1"/>
                </a:solidFill>
                <a:effectLst/>
              </a:rPr>
              <a:t>Активности наставника</a:t>
            </a:r>
            <a:r>
              <a:rPr lang="sr-Cyrl-RS" dirty="0">
                <a:solidFill>
                  <a:schemeClr val="bg1"/>
                </a:solidFill>
                <a:effectLst/>
              </a:rPr>
              <a:t/>
            </a:r>
            <a:br>
              <a:rPr lang="sr-Cyrl-RS" dirty="0">
                <a:solidFill>
                  <a:schemeClr val="bg1"/>
                </a:solidFill>
                <a:effectLst/>
              </a:rPr>
            </a:br>
            <a:endParaRPr lang="sr-Cyrl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</p:spPr>
        <p:txBody>
          <a:bodyPr>
            <a:normAutofit fontScale="62500" lnSpcReduction="20000"/>
          </a:bodyPr>
          <a:lstStyle/>
          <a:p>
            <a:pPr lvl="0"/>
            <a:endParaRPr lang="sr-Cyrl-CS" dirty="0" smtClean="0"/>
          </a:p>
          <a:p>
            <a:pPr lvl="0"/>
            <a:r>
              <a:rPr lang="sr-Cyrl-CS" sz="3100" dirty="0" smtClean="0">
                <a:solidFill>
                  <a:schemeClr val="bg1"/>
                </a:solidFill>
              </a:rPr>
              <a:t>Проучавање </a:t>
            </a:r>
            <a:r>
              <a:rPr lang="sr-Cyrl-CS" sz="3100" dirty="0">
                <a:solidFill>
                  <a:schemeClr val="bg1"/>
                </a:solidFill>
              </a:rPr>
              <a:t>најбитнијих уметничких чинилаца у делу </a:t>
            </a:r>
            <a:r>
              <a:rPr lang="sr-Cyrl-CS" sz="3100" i="1" dirty="0">
                <a:solidFill>
                  <a:schemeClr val="bg1"/>
                </a:solidFill>
              </a:rPr>
              <a:t>Бановић Страхиња</a:t>
            </a:r>
            <a:r>
              <a:rPr lang="sr-Cyrl-CS" sz="3100" dirty="0">
                <a:solidFill>
                  <a:schemeClr val="bg1"/>
                </a:solidFill>
              </a:rPr>
              <a:t> (тематика, фабула, сиже, композиција, мотиви, уметничке слике, мотивациони систем, ликови). Издвајање важних порука са </a:t>
            </a:r>
            <a:r>
              <a:rPr lang="sr-Cyrl-CS" sz="3100" dirty="0" err="1">
                <a:solidFill>
                  <a:schemeClr val="bg1"/>
                </a:solidFill>
              </a:rPr>
              <a:t>поткрепљењима</a:t>
            </a:r>
            <a:r>
              <a:rPr lang="sr-Cyrl-CS" sz="3100" dirty="0">
                <a:solidFill>
                  <a:schemeClr val="bg1"/>
                </a:solidFill>
              </a:rPr>
              <a:t>. Уочавање облика казивања: нарација, дескрипција, дијалози, монолози, и оригиналних </a:t>
            </a:r>
            <a:r>
              <a:rPr lang="sr-Cyrl-CS" sz="3100" dirty="0" err="1">
                <a:solidFill>
                  <a:schemeClr val="bg1"/>
                </a:solidFill>
              </a:rPr>
              <a:t>језичкостилских</a:t>
            </a:r>
            <a:r>
              <a:rPr lang="sr-Cyrl-CS" sz="3100" dirty="0">
                <a:solidFill>
                  <a:schemeClr val="bg1"/>
                </a:solidFill>
              </a:rPr>
              <a:t> поступака и других исходишта естетичке сугестије</a:t>
            </a:r>
            <a:r>
              <a:rPr lang="sr-Cyrl-CS" sz="3100" dirty="0" smtClean="0">
                <a:solidFill>
                  <a:schemeClr val="bg1"/>
                </a:solidFill>
              </a:rPr>
              <a:t>;</a:t>
            </a:r>
          </a:p>
          <a:p>
            <a:pPr marL="0" lvl="0" indent="0">
              <a:buNone/>
            </a:pPr>
            <a:endParaRPr lang="sr-Cyrl-RS" sz="3100" dirty="0">
              <a:solidFill>
                <a:schemeClr val="bg1"/>
              </a:solidFill>
            </a:endParaRPr>
          </a:p>
          <a:p>
            <a:pPr lvl="0"/>
            <a:r>
              <a:rPr lang="sr-Cyrl-CS" sz="3100" dirty="0">
                <a:solidFill>
                  <a:schemeClr val="bg1"/>
                </a:solidFill>
              </a:rPr>
              <a:t>Стицање знања о моралним схватањима и егзистенцијалним проблемима у животу појединаца, социјалних група и заједнице, о разним облицима друштвене </a:t>
            </a:r>
            <a:r>
              <a:rPr lang="sr-Cyrl-CS" sz="3100" dirty="0" err="1">
                <a:solidFill>
                  <a:schemeClr val="bg1"/>
                </a:solidFill>
              </a:rPr>
              <a:t>обесправљености</a:t>
            </a:r>
            <a:r>
              <a:rPr lang="sr-Cyrl-CS" sz="3100" dirty="0">
                <a:solidFill>
                  <a:schemeClr val="bg1"/>
                </a:solidFill>
              </a:rPr>
              <a:t> и отуђености</a:t>
            </a:r>
            <a:r>
              <a:rPr lang="sr-Cyrl-CS" sz="3100" dirty="0" smtClean="0">
                <a:solidFill>
                  <a:schemeClr val="bg1"/>
                </a:solidFill>
              </a:rPr>
              <a:t>;</a:t>
            </a:r>
          </a:p>
          <a:p>
            <a:pPr marL="0" lvl="0" indent="0">
              <a:buNone/>
            </a:pPr>
            <a:endParaRPr lang="sr-Cyrl-RS" sz="3100" dirty="0">
              <a:solidFill>
                <a:schemeClr val="bg1"/>
              </a:solidFill>
            </a:endParaRPr>
          </a:p>
          <a:p>
            <a:pPr lvl="0"/>
            <a:r>
              <a:rPr lang="sr-Cyrl-CS" sz="3100" dirty="0">
                <a:solidFill>
                  <a:schemeClr val="bg1"/>
                </a:solidFill>
              </a:rPr>
              <a:t>Оспособљавање ученика за истраживачко, интерпретативно, </a:t>
            </a:r>
            <a:r>
              <a:rPr lang="sr-Cyrl-CS" sz="3100" dirty="0" err="1">
                <a:solidFill>
                  <a:schemeClr val="bg1"/>
                </a:solidFill>
              </a:rPr>
              <a:t>аналитичкосинтетичко</a:t>
            </a:r>
            <a:r>
              <a:rPr lang="sr-Cyrl-CS" sz="3100" dirty="0">
                <a:solidFill>
                  <a:schemeClr val="bg1"/>
                </a:solidFill>
              </a:rPr>
              <a:t>, критичко и студиозно читање</a:t>
            </a:r>
            <a:r>
              <a:rPr lang="sr-Cyrl-CS" sz="3100" dirty="0" smtClean="0">
                <a:solidFill>
                  <a:schemeClr val="bg1"/>
                </a:solidFill>
              </a:rPr>
              <a:t>;</a:t>
            </a:r>
          </a:p>
          <a:p>
            <a:pPr marL="0" lvl="0" indent="0">
              <a:buNone/>
            </a:pPr>
            <a:endParaRPr lang="sr-Cyrl-RS" sz="3100" dirty="0">
              <a:solidFill>
                <a:schemeClr val="bg1"/>
              </a:solidFill>
            </a:endParaRPr>
          </a:p>
          <a:p>
            <a:pPr lvl="0"/>
            <a:r>
              <a:rPr lang="sr-Cyrl-CS" sz="3100" dirty="0">
                <a:solidFill>
                  <a:schemeClr val="bg1"/>
                </a:solidFill>
              </a:rPr>
              <a:t>Оспособљавање ученика да језички уобличе своја запажања, мисли и осећања и да их убедљиво саопште другима;</a:t>
            </a:r>
            <a:endParaRPr lang="sr-Cyrl-RS" sz="3100" dirty="0">
              <a:solidFill>
                <a:schemeClr val="bg1"/>
              </a:solidFill>
            </a:endParaRPr>
          </a:p>
          <a:p>
            <a:pPr lvl="0"/>
            <a:r>
              <a:rPr lang="sr-Cyrl-CS" sz="3100" dirty="0">
                <a:solidFill>
                  <a:schemeClr val="bg1"/>
                </a:solidFill>
              </a:rPr>
              <a:t>Упућивање ученика на сазнајне ресурсе интернета</a:t>
            </a:r>
            <a:endParaRPr lang="sr-Cyrl-RS" sz="3100" dirty="0">
              <a:solidFill>
                <a:schemeClr val="bg1"/>
              </a:solidFill>
            </a:endParaRPr>
          </a:p>
          <a:p>
            <a:r>
              <a:rPr lang="sr-Cyrl-CS" sz="3100" dirty="0">
                <a:solidFill>
                  <a:schemeClr val="bg1"/>
                </a:solidFill>
              </a:rPr>
              <a:t>Увежбавање примене дигиталне технологије у </a:t>
            </a:r>
            <a:r>
              <a:rPr lang="sr-Cyrl-CS" sz="3100" dirty="0" smtClean="0">
                <a:solidFill>
                  <a:schemeClr val="bg1"/>
                </a:solidFill>
              </a:rPr>
              <a:t>учењу и</a:t>
            </a:r>
            <a:r>
              <a:rPr lang="sr-Cyrl-RS" sz="3100" dirty="0" smtClean="0">
                <a:solidFill>
                  <a:schemeClr val="bg1"/>
                </a:solidFill>
              </a:rPr>
              <a:t> </a:t>
            </a:r>
            <a:r>
              <a:rPr lang="sr-Cyrl-CS" sz="3100" dirty="0" smtClean="0">
                <a:solidFill>
                  <a:schemeClr val="bg1"/>
                </a:solidFill>
              </a:rPr>
              <a:t>настави </a:t>
            </a:r>
          </a:p>
          <a:p>
            <a:r>
              <a:rPr lang="sr-Cyrl-CS" sz="3100" dirty="0" smtClean="0">
                <a:solidFill>
                  <a:schemeClr val="bg1"/>
                </a:solidFill>
              </a:rPr>
              <a:t>Преглед конкретних задатака у прилогу</a:t>
            </a:r>
            <a:endParaRPr lang="sr-Cyrl-RS" sz="3100" dirty="0">
              <a:solidFill>
                <a:schemeClr val="bg1"/>
              </a:solidFill>
            </a:endParaRPr>
          </a:p>
          <a:p>
            <a:endParaRPr lang="sr-Cyrl-R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</a:rPr>
              <a:t>Истраживачки задаци 1 - циљеви</a:t>
            </a:r>
            <a:endParaRPr lang="sr-Cyrl-R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r-Cyrl-RS" dirty="0">
                <a:solidFill>
                  <a:schemeClr val="bg1"/>
                </a:solidFill>
              </a:rPr>
              <a:t>Омогућити развој </a:t>
            </a:r>
            <a:r>
              <a:rPr lang="sr-Cyrl-RS" dirty="0" err="1">
                <a:solidFill>
                  <a:schemeClr val="bg1"/>
                </a:solidFill>
              </a:rPr>
              <a:t>међупредметних</a:t>
            </a:r>
            <a:r>
              <a:rPr lang="sr-Cyrl-RS" dirty="0">
                <a:solidFill>
                  <a:schemeClr val="bg1"/>
                </a:solidFill>
              </a:rPr>
              <a:t> компетенција ученика</a:t>
            </a:r>
          </a:p>
          <a:p>
            <a:pPr lvl="0"/>
            <a:r>
              <a:rPr lang="sr-Cyrl-RS" dirty="0">
                <a:solidFill>
                  <a:schemeClr val="bg1"/>
                </a:solidFill>
              </a:rPr>
              <a:t>Унапређивање квалитета наставе, обезбеђивање трансфера знања, оснаживање мотивације </a:t>
            </a: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Подстицање креативности, развијање критичког мишљења</a:t>
            </a: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Афирмација учења применом мултимедијалних технологија и интернета.</a:t>
            </a:r>
          </a:p>
          <a:p>
            <a:pPr lvl="0"/>
            <a:r>
              <a:rPr lang="sr-Cyrl-RS" dirty="0" err="1">
                <a:solidFill>
                  <a:schemeClr val="bg1"/>
                </a:solidFill>
              </a:rPr>
              <a:t>Активација</a:t>
            </a:r>
            <a:r>
              <a:rPr lang="sr-Cyrl-RS" dirty="0">
                <a:solidFill>
                  <a:schemeClr val="bg1"/>
                </a:solidFill>
              </a:rPr>
              <a:t> креативног потенцијала наставника и ученика, елиминисање просторних ограничења  у процесу учења</a:t>
            </a:r>
          </a:p>
          <a:p>
            <a:pPr lvl="0"/>
            <a:r>
              <a:rPr lang="sr-Cyrl-RS" dirty="0">
                <a:solidFill>
                  <a:schemeClr val="bg1"/>
                </a:solidFill>
              </a:rPr>
              <a:t>Формирање позитивних  ставова и одговорног односа према културном и уметничком наслеђу </a:t>
            </a:r>
          </a:p>
          <a:p>
            <a:pPr lvl="0"/>
            <a:r>
              <a:rPr lang="sr-Cyrl-RS" dirty="0">
                <a:solidFill>
                  <a:schemeClr val="bg1"/>
                </a:solidFill>
              </a:rPr>
              <a:t>Развијање свести о повезаности уметности и друштва. </a:t>
            </a: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Оспособљавање за процену уметничких дела,</a:t>
            </a: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Подстицање на активно праћење културно-уметничких манифестација путем различитих медија, и учешће у њима.</a:t>
            </a:r>
          </a:p>
          <a:p>
            <a:pPr lvl="0"/>
            <a:r>
              <a:rPr lang="sr-Cyrl-RS" dirty="0">
                <a:solidFill>
                  <a:schemeClr val="bg1"/>
                </a:solidFill>
              </a:rPr>
              <a:t>Примена стечених знања у унапређивању и очувању животне и радне средине, у свакодневном животу и будућем школовању. </a:t>
            </a:r>
            <a:endParaRPr lang="sr-Cyrl-RS" dirty="0" smtClean="0">
              <a:solidFill>
                <a:schemeClr val="bg1"/>
              </a:solidFill>
            </a:endParaRPr>
          </a:p>
          <a:p>
            <a:pPr lvl="0"/>
            <a:r>
              <a:rPr lang="sr-Cyrl-RS" dirty="0" smtClean="0">
                <a:solidFill>
                  <a:schemeClr val="bg1"/>
                </a:solidFill>
              </a:rPr>
              <a:t>Преглед конкретних задатака у прилогу</a:t>
            </a:r>
            <a:endParaRPr lang="sr-Cyrl-RS" dirty="0">
              <a:solidFill>
                <a:schemeClr val="bg1"/>
              </a:solidFill>
            </a:endParaRPr>
          </a:p>
          <a:p>
            <a:endParaRPr lang="sr-Cyrl-R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87927" y="110837"/>
            <a:ext cx="8229600" cy="75632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1"/>
                </a:solidFill>
              </a:rPr>
              <a:t>Истраживачки задаци 2 - циљеви</a:t>
            </a:r>
            <a:endParaRPr lang="sr-Cyrl-R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 lnSpcReduction="10000"/>
          </a:bodyPr>
          <a:lstStyle/>
          <a:p>
            <a:r>
              <a:rPr lang="sr-Cyrl-CS" dirty="0" smtClean="0">
                <a:solidFill>
                  <a:schemeClr val="bg1"/>
                </a:solidFill>
              </a:rPr>
              <a:t>Примена наставе усмерене ка ученику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Развој читалачке писмености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Ефикаснија и ефектнија рецепција књижевних дела народне књижевности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Развој </a:t>
            </a:r>
            <a:r>
              <a:rPr lang="sr-Cyrl-CS" dirty="0" err="1" smtClean="0">
                <a:solidFill>
                  <a:schemeClr val="bg1"/>
                </a:solidFill>
              </a:rPr>
              <a:t>међупредметних</a:t>
            </a:r>
            <a:r>
              <a:rPr lang="sr-Cyrl-CS" dirty="0" smtClean="0">
                <a:solidFill>
                  <a:schemeClr val="bg1"/>
                </a:solidFill>
              </a:rPr>
              <a:t> компетенција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Инсистирање на компетенцијама: дигитална, комуникативна, решавање проблема, тимски рад, одговоран однос према друштву и естетичка компетенција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Појачана мотивација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Трансфер знања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Демонстрација креативног потенцијала ученика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Предности</a:t>
            </a:r>
            <a:br>
              <a:rPr lang="sr-Cyrl-RS" dirty="0" smtClean="0">
                <a:solidFill>
                  <a:schemeClr val="bg1"/>
                </a:solidFill>
              </a:rPr>
            </a:br>
            <a:endParaRPr lang="sr-Cyrl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 lnSpcReduction="10000"/>
          </a:bodyPr>
          <a:lstStyle/>
          <a:p>
            <a:r>
              <a:rPr lang="sr-Cyrl-RS" sz="2400" dirty="0" smtClean="0">
                <a:solidFill>
                  <a:schemeClr val="bg1"/>
                </a:solidFill>
              </a:rPr>
              <a:t>Истраживање рецепције текста анкетним упитником омогућило је прецизно усмеравање наставне интерпретације и креацију истраживачких задатака. Показало се да је рецепција пре анализе текста на </a:t>
            </a:r>
            <a:r>
              <a:rPr lang="sr-Cyrl-RS" sz="2400" dirty="0" err="1" smtClean="0">
                <a:solidFill>
                  <a:schemeClr val="bg1"/>
                </a:solidFill>
              </a:rPr>
              <a:t>задовољавајућем</a:t>
            </a:r>
            <a:r>
              <a:rPr lang="sr-Cyrl-RS" sz="2400" dirty="0" smtClean="0">
                <a:solidFill>
                  <a:schemeClr val="bg1"/>
                </a:solidFill>
              </a:rPr>
              <a:t> нивоу.</a:t>
            </a:r>
          </a:p>
          <a:p>
            <a:r>
              <a:rPr lang="sr-Cyrl-RS" sz="2400" dirty="0" smtClean="0">
                <a:solidFill>
                  <a:schemeClr val="bg1"/>
                </a:solidFill>
              </a:rPr>
              <a:t>Истраживачким задацима ученици су упућени на истраживачко читање и стваралачки приступ настави, рад у тиму, индивидуални и истраживачке активности. </a:t>
            </a:r>
          </a:p>
          <a:p>
            <a:r>
              <a:rPr lang="sr-Cyrl-RS" sz="2400" dirty="0" smtClean="0">
                <a:solidFill>
                  <a:schemeClr val="bg1"/>
                </a:solidFill>
              </a:rPr>
              <a:t>Оснажене су дигиталне компетенције, пружен је увид у сазнајну моћ интернета, савладано је просторно ограничење.</a:t>
            </a:r>
          </a:p>
          <a:p>
            <a:r>
              <a:rPr lang="sr-Cyrl-RS" sz="2400" dirty="0" smtClean="0">
                <a:solidFill>
                  <a:schemeClr val="bg1"/>
                </a:solidFill>
              </a:rPr>
              <a:t>У заједничким презентацијама ученици су сажето представили резултате својих истраживања и знања која су стекли. </a:t>
            </a:r>
            <a:endParaRPr lang="sr-Cyrl-RS" sz="2400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Autofit/>
          </a:bodyPr>
          <a:lstStyle/>
          <a:p>
            <a:r>
              <a:rPr lang="sr-Cyrl-RS" sz="4400" b="1" dirty="0" smtClean="0">
                <a:solidFill>
                  <a:schemeClr val="bg1"/>
                </a:solidFill>
              </a:rPr>
              <a:t>Закључак</a:t>
            </a:r>
            <a:r>
              <a:rPr lang="sr-Cyrl-RS" sz="4400" b="1" dirty="0" smtClean="0">
                <a:solidFill>
                  <a:schemeClr val="accent2"/>
                </a:solidFill>
              </a:rPr>
              <a:t> </a:t>
            </a:r>
            <a:endParaRPr lang="sr-Cyrl-RS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rilagođeno 2">
      <a:dk1>
        <a:sysClr val="windowText" lastClr="000000"/>
      </a:dk1>
      <a:lt1>
        <a:srgbClr val="FFC000"/>
      </a:lt1>
      <a:dk2>
        <a:srgbClr val="444D26"/>
      </a:dk2>
      <a:lt2>
        <a:srgbClr val="FEFAC9"/>
      </a:lt2>
      <a:accent1>
        <a:srgbClr val="A5B592"/>
      </a:accent1>
      <a:accent2>
        <a:srgbClr val="FFC000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281</TotalTime>
  <Words>767</Words>
  <Application>Microsoft Office PowerPoint</Application>
  <PresentationFormat>Projekcija na ekranu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Papir</vt:lpstr>
      <vt:lpstr>Епска народна песма Бановић Страхиња</vt:lpstr>
      <vt:lpstr>Бановић Страхиња -  настава на даљину </vt:lpstr>
      <vt:lpstr>  Уводни део </vt:lpstr>
      <vt:lpstr> Централни део - Активности ученика и предвиђени ток реализације </vt:lpstr>
      <vt:lpstr>Активности наставника </vt:lpstr>
      <vt:lpstr>Истраживачки задаци 1 - циљеви</vt:lpstr>
      <vt:lpstr>Истраживачки задаци 2 - циљеви</vt:lpstr>
      <vt:lpstr>Предности </vt:lpstr>
      <vt:lpstr>Закључак </vt:lpstr>
      <vt:lpstr>Закључак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user</dc:creator>
  <cp:lastModifiedBy>user</cp:lastModifiedBy>
  <cp:revision>13</cp:revision>
  <dcterms:created xsi:type="dcterms:W3CDTF">2020-05-30T15:47:50Z</dcterms:created>
  <dcterms:modified xsi:type="dcterms:W3CDTF">2020-05-31T18:44:40Z</dcterms:modified>
</cp:coreProperties>
</file>